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 id="259" r:id="rId9"/>
    <p:sldId id="260" r:id="rId10"/>
    <p:sldId id="261" r:id="rId11"/>
    <p:sldId id="262" r:id="rId12"/>
  </p:sldIdLst>
  <p:sldSz cy="10282225" cx="18280050"/>
  <p:notesSz cx="6858000" cy="9144000"/>
  <p:embeddedFontLst>
    <p:embeddedFont>
      <p:font typeface="Robot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6"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a2fd60335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2a2fd60335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a2fd60335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g2a2fd60335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f53ef5270_0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2f53ef5270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a2fd60335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2a2fd60335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a2fd60335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g2a2fd60335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a2fd60335_0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g2a2fd60335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00" cy="11460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2"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539"/>
            <a:ext cx="18280200" cy="69117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539"/>
            <a:ext cx="18280200" cy="69117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238"/>
            <a:ext cx="18280200" cy="89700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88"/>
            <a:ext cx="117297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68" y="0"/>
            <a:ext cx="91401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283"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68" y="0"/>
            <a:ext cx="91401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283"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100" cy="4580100"/>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148"/>
            <a:ext cx="18280200" cy="93876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02"/>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00" cy="80244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2"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2.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143" name="Shape 143"/>
        <p:cNvGrpSpPr/>
        <p:nvPr/>
      </p:nvGrpSpPr>
      <p:grpSpPr>
        <a:xfrm>
          <a:off x="0" y="0"/>
          <a:ext cx="0" cy="0"/>
          <a:chOff x="0" y="0"/>
          <a:chExt cx="0" cy="0"/>
        </a:xfrm>
      </p:grpSpPr>
      <p:sp>
        <p:nvSpPr>
          <p:cNvPr id="144" name="Google Shape;144;p42"/>
          <p:cNvSpPr txBox="1"/>
          <p:nvPr>
            <p:ph type="ctrTitle"/>
          </p:nvPr>
        </p:nvSpPr>
        <p:spPr>
          <a:xfrm>
            <a:off x="699950" y="4180000"/>
            <a:ext cx="16905600" cy="2113500"/>
          </a:xfrm>
          <a:prstGeom prst="rect">
            <a:avLst/>
          </a:prstGeom>
          <a:noFill/>
          <a:ln>
            <a:noFill/>
          </a:ln>
        </p:spPr>
        <p:txBody>
          <a:bodyPr anchorCtr="0" anchor="b" bIns="182750" lIns="182750" spcFirstLastPara="1" rIns="182750" wrap="square" tIns="182750">
            <a:noAutofit/>
          </a:bodyPr>
          <a:lstStyle/>
          <a:p>
            <a:pPr indent="0" lvl="0" marL="0" rtl="0" algn="l">
              <a:spcBef>
                <a:spcPts val="0"/>
              </a:spcBef>
              <a:spcAft>
                <a:spcPts val="0"/>
              </a:spcAft>
              <a:buClr>
                <a:srgbClr val="000000"/>
              </a:buClr>
              <a:buSzPts val="1100"/>
              <a:buFont typeface="Arial"/>
              <a:buNone/>
            </a:pPr>
            <a:r>
              <a:t/>
            </a:r>
            <a:endParaRPr sz="8900"/>
          </a:p>
          <a:p>
            <a:pPr indent="0" lvl="0" marL="0" rtl="0" algn="l">
              <a:spcBef>
                <a:spcPts val="0"/>
              </a:spcBef>
              <a:spcAft>
                <a:spcPts val="0"/>
              </a:spcAft>
              <a:buClr>
                <a:srgbClr val="000000"/>
              </a:buClr>
              <a:buSzPts val="1100"/>
              <a:buFont typeface="Arial"/>
              <a:buNone/>
            </a:pPr>
            <a:r>
              <a:rPr lang="en" sz="8900"/>
              <a:t>Watching for topics on the Python Reddit RSS feed</a:t>
            </a:r>
            <a:endParaRPr sz="8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43"/>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150" name="Google Shape;150;p43"/>
          <p:cNvSpPr txBox="1"/>
          <p:nvPr>
            <p:ph idx="4294967295" type="body"/>
          </p:nvPr>
        </p:nvSpPr>
        <p:spPr>
          <a:xfrm>
            <a:off x="421350" y="1777593"/>
            <a:ext cx="17416800" cy="34110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Parsing RSS feeds</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Setup </a:t>
            </a:r>
            <a:r>
              <a:rPr lang="en" sz="3997">
                <a:solidFill>
                  <a:srgbClr val="434343"/>
                </a:solidFill>
                <a:latin typeface="Courier New"/>
                <a:ea typeface="Courier New"/>
                <a:cs typeface="Courier New"/>
                <a:sym typeface="Courier New"/>
              </a:rPr>
              <a:t>feedparser</a:t>
            </a:r>
            <a:endParaRPr sz="3997">
              <a:solidFill>
                <a:srgbClr val="434343"/>
              </a:solidFill>
              <a:latin typeface="Courier New"/>
              <a:ea typeface="Courier New"/>
              <a:cs typeface="Courier New"/>
              <a:sym typeface="Courier New"/>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Code sample</a:t>
            </a:r>
            <a:endParaRPr sz="3997">
              <a:solidFill>
                <a:srgbClr val="43434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44"/>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Parsing RSS feeds</a:t>
            </a:r>
            <a:endParaRPr sz="4395"/>
          </a:p>
        </p:txBody>
      </p:sp>
      <p:sp>
        <p:nvSpPr>
          <p:cNvPr id="156" name="Google Shape;156;p44"/>
          <p:cNvSpPr txBox="1"/>
          <p:nvPr>
            <p:ph idx="4294967295" type="body"/>
          </p:nvPr>
        </p:nvSpPr>
        <p:spPr>
          <a:xfrm>
            <a:off x="421350" y="1777600"/>
            <a:ext cx="13033800" cy="2038200"/>
          </a:xfrm>
          <a:prstGeom prst="rect">
            <a:avLst/>
          </a:prstGeom>
          <a:noFill/>
          <a:ln>
            <a:noFill/>
          </a:ln>
        </p:spPr>
        <p:txBody>
          <a:bodyPr anchorCtr="0" anchor="t" bIns="182675" lIns="182675" spcFirstLastPara="1" rIns="182675" wrap="square" tIns="182675">
            <a:noAutofit/>
          </a:bodyPr>
          <a:lstStyle/>
          <a:p>
            <a:pPr indent="0" lvl="0" marL="0" marR="0" rtl="0" algn="l">
              <a:lnSpc>
                <a:spcPct val="115000"/>
              </a:lnSpc>
              <a:spcBef>
                <a:spcPts val="1600"/>
              </a:spcBef>
              <a:spcAft>
                <a:spcPts val="0"/>
              </a:spcAft>
              <a:buNone/>
            </a:pPr>
            <a:r>
              <a:rPr b="1" lang="en" sz="3600">
                <a:solidFill>
                  <a:srgbClr val="434343"/>
                </a:solidFill>
              </a:rPr>
              <a:t>Rich Site Summary</a:t>
            </a:r>
            <a:r>
              <a:rPr lang="en" sz="3600">
                <a:solidFill>
                  <a:srgbClr val="434343"/>
                </a:solidFill>
              </a:rPr>
              <a:t> (</a:t>
            </a:r>
            <a:r>
              <a:rPr b="1" lang="en" sz="3600">
                <a:solidFill>
                  <a:srgbClr val="434343"/>
                </a:solidFill>
              </a:rPr>
              <a:t>RSS</a:t>
            </a:r>
            <a:r>
              <a:rPr lang="en" sz="3600">
                <a:solidFill>
                  <a:srgbClr val="434343"/>
                </a:solidFill>
              </a:rPr>
              <a:t>) is a machine-readable data format used to provide online contents that are frequently updated - eg. posts from a blog, news from online magazines</a:t>
            </a:r>
            <a:endParaRPr sz="3600">
              <a:solidFill>
                <a:srgbClr val="434343"/>
              </a:solidFill>
            </a:endParaRPr>
          </a:p>
          <a:p>
            <a:pPr indent="0" lvl="0" marL="0" marR="0" rtl="0" algn="l">
              <a:lnSpc>
                <a:spcPct val="115000"/>
              </a:lnSpc>
              <a:spcBef>
                <a:spcPts val="1600"/>
              </a:spcBef>
              <a:spcAft>
                <a:spcPts val="0"/>
              </a:spcAft>
              <a:buNone/>
            </a:pPr>
            <a:r>
              <a:t/>
            </a:r>
            <a:endParaRPr sz="3600">
              <a:solidFill>
                <a:srgbClr val="434343"/>
              </a:solidFill>
            </a:endParaRPr>
          </a:p>
        </p:txBody>
      </p:sp>
      <p:sp>
        <p:nvSpPr>
          <p:cNvPr id="157" name="Google Shape;157;p44"/>
          <p:cNvSpPr txBox="1"/>
          <p:nvPr/>
        </p:nvSpPr>
        <p:spPr>
          <a:xfrm>
            <a:off x="766700" y="4070925"/>
            <a:ext cx="14073900" cy="3286500"/>
          </a:xfrm>
          <a:prstGeom prst="rect">
            <a:avLst/>
          </a:prstGeom>
          <a:noFill/>
          <a:ln>
            <a:noFill/>
          </a:ln>
        </p:spPr>
        <p:txBody>
          <a:bodyPr anchorCtr="0" anchor="t" bIns="91425" lIns="91425" spcFirstLastPara="1" rIns="91425" wrap="square" tIns="91425">
            <a:noAutofit/>
          </a:bodyPr>
          <a:lstStyle/>
          <a:p>
            <a:pPr indent="-419100" lvl="0" marL="457200" rtl="0" algn="l">
              <a:lnSpc>
                <a:spcPct val="115000"/>
              </a:lnSpc>
              <a:spcBef>
                <a:spcPts val="160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RSS is based on </a:t>
            </a:r>
            <a:r>
              <a:rPr b="1" lang="en" sz="3000">
                <a:solidFill>
                  <a:srgbClr val="434343"/>
                </a:solidFill>
                <a:latin typeface="Calibri"/>
                <a:ea typeface="Calibri"/>
                <a:cs typeface="Calibri"/>
                <a:sym typeface="Calibri"/>
              </a:rPr>
              <a:t>XML</a:t>
            </a:r>
            <a:r>
              <a:rPr lang="en" sz="3000">
                <a:solidFill>
                  <a:srgbClr val="434343"/>
                </a:solidFill>
                <a:latin typeface="Calibri"/>
                <a:ea typeface="Calibri"/>
                <a:cs typeface="Calibri"/>
                <a:sym typeface="Calibri"/>
              </a:rPr>
              <a:t> </a:t>
            </a:r>
            <a:endParaRPr sz="3000">
              <a:solidFill>
                <a:srgbClr val="434343"/>
              </a:solidFill>
              <a:latin typeface="Calibri"/>
              <a:ea typeface="Calibri"/>
              <a:cs typeface="Calibri"/>
              <a:sym typeface="Calibri"/>
            </a:endParaRPr>
          </a:p>
          <a:p>
            <a:pPr indent="-419100" lvl="0" marL="4572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RSS describes online content’s data and metadata</a:t>
            </a:r>
            <a:endParaRPr sz="3000">
              <a:solidFill>
                <a:srgbClr val="434343"/>
              </a:solidFill>
              <a:latin typeface="Calibri"/>
              <a:ea typeface="Calibri"/>
              <a:cs typeface="Calibri"/>
              <a:sym typeface="Calibri"/>
            </a:endParaRPr>
          </a:p>
          <a:p>
            <a:pPr indent="-419100" lvl="0" marL="4572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Streams of updated online contents are called </a:t>
            </a:r>
            <a:r>
              <a:rPr b="1" lang="en" sz="3000">
                <a:solidFill>
                  <a:srgbClr val="434343"/>
                </a:solidFill>
                <a:latin typeface="Calibri"/>
                <a:ea typeface="Calibri"/>
                <a:cs typeface="Calibri"/>
                <a:sym typeface="Calibri"/>
              </a:rPr>
              <a:t>feeds</a:t>
            </a:r>
            <a:endParaRPr sz="3000">
              <a:solidFill>
                <a:srgbClr val="434343"/>
              </a:solidFill>
              <a:latin typeface="Calibri"/>
              <a:ea typeface="Calibri"/>
              <a:cs typeface="Calibri"/>
              <a:sym typeface="Calibri"/>
            </a:endParaRPr>
          </a:p>
          <a:p>
            <a:pPr indent="-419100" lvl="0" marL="4572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RSS feeds enables </a:t>
            </a:r>
            <a:r>
              <a:rPr b="1" lang="en" sz="3000">
                <a:solidFill>
                  <a:srgbClr val="434343"/>
                </a:solidFill>
                <a:latin typeface="Calibri"/>
                <a:ea typeface="Calibri"/>
                <a:cs typeface="Calibri"/>
                <a:sym typeface="Calibri"/>
              </a:rPr>
              <a:t>automation</a:t>
            </a:r>
            <a:r>
              <a:rPr lang="en" sz="3000">
                <a:solidFill>
                  <a:srgbClr val="434343"/>
                </a:solidFill>
                <a:latin typeface="Calibri"/>
                <a:ea typeface="Calibri"/>
                <a:cs typeface="Calibri"/>
                <a:sym typeface="Calibri"/>
              </a:rPr>
              <a:t> of contents retrieval and aggregation, as feed parsers can </a:t>
            </a:r>
            <a:r>
              <a:rPr b="1" lang="en" sz="3000">
                <a:solidFill>
                  <a:srgbClr val="434343"/>
                </a:solidFill>
                <a:latin typeface="Calibri"/>
                <a:ea typeface="Calibri"/>
                <a:cs typeface="Calibri"/>
                <a:sym typeface="Calibri"/>
              </a:rPr>
              <a:t>subscribe to multiple feeds</a:t>
            </a:r>
            <a:r>
              <a:rPr lang="en" sz="3000">
                <a:solidFill>
                  <a:srgbClr val="434343"/>
                </a:solidFill>
                <a:latin typeface="Calibri"/>
                <a:ea typeface="Calibri"/>
                <a:cs typeface="Calibri"/>
                <a:sym typeface="Calibri"/>
              </a:rPr>
              <a:t> and therefore aggregate/filter them at a glance</a:t>
            </a:r>
            <a:endParaRPr sz="3000"/>
          </a:p>
        </p:txBody>
      </p:sp>
      <p:pic>
        <p:nvPicPr>
          <p:cNvPr id="158" name="Google Shape;158;p44"/>
          <p:cNvPicPr preferRelativeResize="0"/>
          <p:nvPr/>
        </p:nvPicPr>
        <p:blipFill>
          <a:blip r:embed="rId3">
            <a:alphaModFix/>
          </a:blip>
          <a:stretch>
            <a:fillRect/>
          </a:stretch>
        </p:blipFill>
        <p:spPr>
          <a:xfrm>
            <a:off x="14608250" y="2008375"/>
            <a:ext cx="3229600" cy="3229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45"/>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Setup </a:t>
            </a:r>
            <a:r>
              <a:rPr lang="en" sz="4395">
                <a:latin typeface="Courier New"/>
                <a:ea typeface="Courier New"/>
                <a:cs typeface="Courier New"/>
                <a:sym typeface="Courier New"/>
              </a:rPr>
              <a:t>feedparser</a:t>
            </a:r>
            <a:endParaRPr sz="4395">
              <a:latin typeface="Courier New"/>
              <a:ea typeface="Courier New"/>
              <a:cs typeface="Courier New"/>
              <a:sym typeface="Courier New"/>
            </a:endParaRPr>
          </a:p>
        </p:txBody>
      </p:sp>
      <p:sp>
        <p:nvSpPr>
          <p:cNvPr id="164" name="Google Shape;164;p45"/>
          <p:cNvSpPr txBox="1"/>
          <p:nvPr/>
        </p:nvSpPr>
        <p:spPr>
          <a:xfrm>
            <a:off x="304800" y="1505950"/>
            <a:ext cx="17879400" cy="2332200"/>
          </a:xfrm>
          <a:prstGeom prst="rect">
            <a:avLst/>
          </a:prstGeom>
          <a:noFill/>
          <a:ln>
            <a:noFill/>
          </a:ln>
        </p:spPr>
        <p:txBody>
          <a:bodyPr anchorCtr="0" anchor="ctr"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Feedparser is an easy to use library to parse RSS feeds into canonical Python data structures</a:t>
            </a:r>
            <a:endParaRPr sz="3600">
              <a:solidFill>
                <a:srgbClr val="434343"/>
              </a:solidFill>
              <a:latin typeface="Calibri"/>
              <a:ea typeface="Calibri"/>
              <a:cs typeface="Calibri"/>
              <a:sym typeface="Calibri"/>
            </a:endParaRPr>
          </a:p>
          <a:p>
            <a:pPr indent="0" lvl="0" marL="0" rtl="0" algn="l">
              <a:lnSpc>
                <a:spcPct val="115000"/>
              </a:lnSpc>
              <a:spcBef>
                <a:spcPts val="1600"/>
              </a:spcBef>
              <a:spcAft>
                <a:spcPts val="0"/>
              </a:spcAft>
              <a:buNone/>
            </a:pPr>
            <a:r>
              <a:t/>
            </a:r>
            <a:endParaRPr sz="800">
              <a:solidFill>
                <a:srgbClr val="434343"/>
              </a:solidFill>
              <a:latin typeface="Calibri"/>
              <a:ea typeface="Calibri"/>
              <a:cs typeface="Calibri"/>
              <a:sym typeface="Calibri"/>
            </a:endParaRPr>
          </a:p>
          <a:p>
            <a:pPr indent="-457200" lvl="0" marL="45720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I</a:t>
            </a:r>
            <a:r>
              <a:rPr lang="en" sz="3600">
                <a:solidFill>
                  <a:srgbClr val="434343"/>
                </a:solidFill>
                <a:latin typeface="Calibri"/>
                <a:ea typeface="Calibri"/>
                <a:cs typeface="Calibri"/>
                <a:sym typeface="Calibri"/>
              </a:rPr>
              <a:t>nstall it with:  </a:t>
            </a:r>
            <a:r>
              <a:rPr lang="en" sz="3600">
                <a:solidFill>
                  <a:srgbClr val="434343"/>
                </a:solidFill>
                <a:latin typeface="Courier New"/>
                <a:ea typeface="Courier New"/>
                <a:cs typeface="Courier New"/>
                <a:sym typeface="Courier New"/>
              </a:rPr>
              <a:t>pip install feedparser</a:t>
            </a:r>
            <a:endParaRPr sz="3600">
              <a:solidFill>
                <a:srgbClr val="434343"/>
              </a:solidFill>
              <a:latin typeface="Courier New"/>
              <a:ea typeface="Courier New"/>
              <a:cs typeface="Courier New"/>
              <a:sym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46"/>
          <p:cNvSpPr txBox="1"/>
          <p:nvPr>
            <p:ph type="title"/>
          </p:nvPr>
        </p:nvSpPr>
        <p:spPr>
          <a:xfrm>
            <a:off x="980311" y="976048"/>
            <a:ext cx="16060500" cy="81777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rPr lang="en"/>
              <a:t>Code sample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4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175" name="Google Shape;175;p47"/>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Parsing RSS feeds</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Setup </a:t>
            </a:r>
            <a:r>
              <a:rPr lang="en" sz="3997">
                <a:solidFill>
                  <a:srgbClr val="434343"/>
                </a:solidFill>
                <a:latin typeface="Courier New"/>
                <a:ea typeface="Courier New"/>
                <a:cs typeface="Courier New"/>
                <a:sym typeface="Courier New"/>
              </a:rPr>
              <a:t>feedparser</a:t>
            </a:r>
            <a:endParaRPr sz="3997">
              <a:solidFill>
                <a:srgbClr val="434343"/>
              </a:solidFill>
              <a:latin typeface="Courier New"/>
              <a:ea typeface="Courier New"/>
              <a:cs typeface="Courier New"/>
              <a:sym typeface="Courier New"/>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Code sample</a:t>
            </a:r>
            <a:endParaRPr sz="3997">
              <a:solidFill>
                <a:srgbClr val="43434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48"/>
          <p:cNvSpPr txBox="1"/>
          <p:nvPr>
            <p:ph type="ctrTitle"/>
          </p:nvPr>
        </p:nvSpPr>
        <p:spPr>
          <a:xfrm>
            <a:off x="780954" y="45512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t/>
            </a:r>
            <a:endParaRPr sz="8900"/>
          </a:p>
          <a:p>
            <a:pPr indent="0" lvl="0" marL="0" marR="0" rtl="0" algn="l">
              <a:lnSpc>
                <a:spcPct val="100000"/>
              </a:lnSpc>
              <a:spcBef>
                <a:spcPts val="0"/>
              </a:spcBef>
              <a:spcAft>
                <a:spcPts val="0"/>
              </a:spcAft>
              <a:buClr>
                <a:srgbClr val="000000"/>
              </a:buClr>
              <a:buSzPts val="1100"/>
              <a:buFont typeface="Arial"/>
              <a:buNone/>
            </a:pPr>
            <a:r>
              <a:rPr lang="en" sz="8900"/>
              <a:t>Using Firebase Cloud Messaging to send a push notification to your Android apps with with PyFCM</a:t>
            </a:r>
            <a:endParaRPr sz="8900"/>
          </a:p>
        </p:txBody>
      </p:sp>
      <p:sp>
        <p:nvSpPr>
          <p:cNvPr id="181" name="Google Shape;181;p48"/>
          <p:cNvSpPr txBox="1"/>
          <p:nvPr>
            <p:ph idx="1" type="subTitle"/>
          </p:nvPr>
        </p:nvSpPr>
        <p:spPr>
          <a:xfrm>
            <a:off x="780954" y="6490079"/>
            <a:ext cx="16436700" cy="865500"/>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